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2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2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1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9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1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7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1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1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7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01C05-C6CA-4C18-B8CD-E51A98592CD8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461-5A51-4980-8647-19B7D5F3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ducation.24tv.ua/zaporizhzhi-prooperuvali-shkolyarku-yaku-novini-zaporizhzhya_n1818650" TargetMode="External"/><Relationship Id="rId4" Type="http://schemas.openxmlformats.org/officeDocument/2006/relationships/hyperlink" Target="https://education.24tv.ua/obrazhav-shtovhav-rozmalovuvav-odyag-markerom-novini-hersona_n18186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39" y="-745170"/>
            <a:ext cx="12581263" cy="8387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9" y="85827"/>
            <a:ext cx="6624684" cy="2362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10888" y="389704"/>
            <a:ext cx="36723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Про </a:t>
            </a:r>
            <a:r>
              <a:rPr lang="uk-UA" sz="5400" b="0" cap="none" spc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БУЛІНГ</a:t>
            </a:r>
            <a:r>
              <a:rPr lang="uk-UA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uk-UA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для батьків</a:t>
            </a:r>
            <a:endParaRPr lang="uk-UA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700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642551"/>
            <a:ext cx="8279027" cy="43742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8282" y="642551"/>
            <a:ext cx="8575589" cy="4158006"/>
          </a:xfrm>
        </p:spPr>
        <p:txBody>
          <a:bodyPr anchor="ctr">
            <a:noAutofit/>
          </a:bodyPr>
          <a:lstStyle/>
          <a:p>
            <a:r>
              <a:rPr lang="ru-RU" sz="3200" b="1" dirty="0" err="1"/>
              <a:t>Булінг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навмисні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endParaRPr lang="ru-RU" dirty="0"/>
          </a:p>
          <a:p>
            <a:r>
              <a:rPr lang="ru-RU" dirty="0"/>
              <a:t> на одну й ту саму </a:t>
            </a:r>
            <a:r>
              <a:rPr lang="ru-RU" dirty="0" err="1"/>
              <a:t>дитину</a:t>
            </a:r>
            <a:r>
              <a:rPr lang="ru-RU" dirty="0"/>
              <a:t> з боку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агресивна</a:t>
            </a:r>
            <a:r>
              <a:rPr lang="ru-RU" dirty="0"/>
              <a:t> та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неприємна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uk-UA" dirty="0"/>
              <a:t>,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err="1"/>
              <a:t>фізичним</a:t>
            </a:r>
            <a:r>
              <a:rPr lang="ru-RU" dirty="0"/>
              <a:t> і </a:t>
            </a:r>
            <a:r>
              <a:rPr lang="ru-RU" dirty="0" err="1"/>
              <a:t>психологічним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err="1"/>
              <a:t>Дитину</a:t>
            </a:r>
            <a:r>
              <a:rPr lang="ru-RU" dirty="0"/>
              <a:t> систематично </a:t>
            </a:r>
            <a:r>
              <a:rPr lang="ru-RU" dirty="0" err="1"/>
              <a:t>дражнять</a:t>
            </a:r>
            <a:r>
              <a:rPr lang="ru-RU" dirty="0"/>
              <a:t> </a:t>
            </a:r>
            <a:r>
              <a:rPr lang="ru-RU" dirty="0" err="1"/>
              <a:t>образливим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чином, </a:t>
            </a:r>
            <a:br>
              <a:rPr lang="ru-RU" dirty="0"/>
            </a:br>
            <a:r>
              <a:rPr lang="ru-RU" dirty="0" err="1"/>
              <a:t>навмисно</a:t>
            </a:r>
            <a:r>
              <a:rPr lang="ru-RU" dirty="0"/>
              <a:t> не </a:t>
            </a:r>
            <a:r>
              <a:rPr lang="ru-RU" dirty="0" err="1"/>
              <a:t>приймають</a:t>
            </a:r>
            <a:r>
              <a:rPr lang="ru-RU" dirty="0"/>
              <a:t> у </a:t>
            </a:r>
            <a:r>
              <a:rPr lang="ru-RU" dirty="0" err="1"/>
              <a:t>колектив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 err="1"/>
              <a:t>залякують</a:t>
            </a:r>
            <a:r>
              <a:rPr lang="ru-RU" dirty="0"/>
              <a:t>, </a:t>
            </a:r>
            <a:r>
              <a:rPr lang="ru-RU" dirty="0" err="1"/>
              <a:t>шантажують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б'ють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9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891"/>
            <a:ext cx="12293356" cy="822358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04487" y="0"/>
            <a:ext cx="7039433" cy="66982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921974" y="1115894"/>
            <a:ext cx="6270026" cy="588795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систематичність</a:t>
            </a:r>
            <a:r>
              <a:rPr lang="ru-RU" sz="2800" dirty="0"/>
              <a:t> (</a:t>
            </a:r>
            <a:r>
              <a:rPr lang="ru-RU" sz="2800" dirty="0" err="1"/>
              <a:t>повторюваність</a:t>
            </a:r>
            <a:r>
              <a:rPr lang="ru-RU" sz="2800" dirty="0"/>
              <a:t>) </a:t>
            </a:r>
            <a:r>
              <a:rPr lang="ru-RU" sz="2800" dirty="0" err="1"/>
              <a:t>діяння</a:t>
            </a:r>
            <a:r>
              <a:rPr lang="ru-RU" sz="2800" dirty="0"/>
              <a:t>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сторін</a:t>
            </a:r>
            <a:r>
              <a:rPr lang="ru-RU" sz="2800" dirty="0"/>
              <a:t> – </a:t>
            </a:r>
            <a:r>
              <a:rPr lang="ru-RU" sz="2800" dirty="0" err="1"/>
              <a:t>кривдник</a:t>
            </a:r>
            <a:r>
              <a:rPr lang="ru-RU" sz="2800" dirty="0"/>
              <a:t> (</a:t>
            </a:r>
            <a:r>
              <a:rPr lang="ru-RU" sz="2800" dirty="0" err="1"/>
              <a:t>булер</a:t>
            </a:r>
            <a:r>
              <a:rPr lang="ru-RU" sz="2800" dirty="0"/>
              <a:t>), </a:t>
            </a:r>
            <a:r>
              <a:rPr lang="ru-RU" sz="2800" dirty="0" err="1"/>
              <a:t>потерпілий</a:t>
            </a:r>
            <a:r>
              <a:rPr lang="ru-RU" sz="2800" dirty="0"/>
              <a:t> (жертва </a:t>
            </a:r>
            <a:r>
              <a:rPr lang="ru-RU" sz="2800" dirty="0" err="1"/>
              <a:t>булінгу</a:t>
            </a:r>
            <a:r>
              <a:rPr lang="ru-RU" sz="2800" dirty="0"/>
              <a:t>), </a:t>
            </a:r>
            <a:r>
              <a:rPr lang="ru-RU" sz="2800" dirty="0" err="1"/>
              <a:t>спостерігачі</a:t>
            </a:r>
            <a:r>
              <a:rPr lang="ru-RU" sz="2800" dirty="0"/>
              <a:t> (за </a:t>
            </a:r>
            <a:r>
              <a:rPr lang="ru-RU" sz="2800" dirty="0" err="1"/>
              <a:t>наявності</a:t>
            </a:r>
            <a:r>
              <a:rPr lang="ru-RU" sz="2800" dirty="0"/>
              <a:t>);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бездіяльність</a:t>
            </a:r>
            <a:r>
              <a:rPr lang="ru-RU" sz="2800" dirty="0"/>
              <a:t> </a:t>
            </a:r>
            <a:r>
              <a:rPr lang="ru-RU" sz="2800" dirty="0" err="1"/>
              <a:t>кривдника</a:t>
            </a:r>
            <a:r>
              <a:rPr lang="ru-RU" sz="2800" dirty="0"/>
              <a:t>, </a:t>
            </a:r>
            <a:r>
              <a:rPr lang="ru-RU" sz="2800" dirty="0" err="1"/>
              <a:t>наслідком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є </a:t>
            </a:r>
            <a:r>
              <a:rPr lang="ru-RU" sz="2800" dirty="0" err="1"/>
              <a:t>заподіяння</a:t>
            </a:r>
            <a:r>
              <a:rPr lang="ru-RU" sz="2800" dirty="0"/>
              <a:t> </a:t>
            </a:r>
            <a:r>
              <a:rPr lang="ru-RU" sz="2800" dirty="0" err="1"/>
              <a:t>психічної</a:t>
            </a:r>
            <a:r>
              <a:rPr lang="ru-RU" sz="2800" dirty="0"/>
              <a:t> та/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фізичної</a:t>
            </a:r>
            <a:r>
              <a:rPr lang="ru-RU" sz="2800" dirty="0"/>
              <a:t> </a:t>
            </a:r>
            <a:r>
              <a:rPr lang="ru-RU" sz="2800" dirty="0" err="1"/>
              <a:t>шкоди</a:t>
            </a:r>
            <a:r>
              <a:rPr lang="ru-RU" sz="2800" dirty="0"/>
              <a:t>, </a:t>
            </a:r>
            <a:r>
              <a:rPr lang="ru-RU" sz="2800" dirty="0" err="1"/>
              <a:t>приниження</a:t>
            </a:r>
            <a:r>
              <a:rPr lang="ru-RU" sz="2800" dirty="0"/>
              <a:t>, страх, </a:t>
            </a:r>
            <a:r>
              <a:rPr lang="ru-RU" sz="2800" dirty="0" err="1"/>
              <a:t>тривога</a:t>
            </a:r>
            <a:r>
              <a:rPr lang="ru-RU" sz="2800" dirty="0"/>
              <a:t>, </a:t>
            </a:r>
            <a:r>
              <a:rPr lang="ru-RU" sz="2800" dirty="0" err="1"/>
              <a:t>підпорядкування</a:t>
            </a:r>
            <a:r>
              <a:rPr lang="ru-RU" sz="2800" dirty="0"/>
              <a:t> </a:t>
            </a:r>
            <a:r>
              <a:rPr lang="ru-RU" sz="2800" dirty="0" err="1"/>
              <a:t>потерпілого</a:t>
            </a:r>
            <a:r>
              <a:rPr lang="ru-RU" sz="2800" dirty="0"/>
              <a:t> </a:t>
            </a:r>
            <a:r>
              <a:rPr lang="ru-RU" sz="2800" dirty="0" err="1"/>
              <a:t>інтересам</a:t>
            </a:r>
            <a:r>
              <a:rPr lang="ru-RU" sz="2800" dirty="0"/>
              <a:t> </a:t>
            </a:r>
            <a:r>
              <a:rPr lang="ru-RU" sz="2800" dirty="0" err="1"/>
              <a:t>кривдника</a:t>
            </a:r>
            <a:r>
              <a:rPr lang="ru-RU" sz="2800" dirty="0"/>
              <a:t>, та/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спричинення</a:t>
            </a:r>
            <a:r>
              <a:rPr lang="ru-RU" sz="2800" dirty="0"/>
              <a:t> </a:t>
            </a:r>
            <a:r>
              <a:rPr lang="ru-RU" sz="2800" dirty="0" err="1"/>
              <a:t>соціальної</a:t>
            </a:r>
            <a:r>
              <a:rPr lang="ru-RU" sz="2800" dirty="0"/>
              <a:t> </a:t>
            </a:r>
            <a:r>
              <a:rPr lang="ru-RU" sz="2800" dirty="0" err="1"/>
              <a:t>ізоляції</a:t>
            </a:r>
            <a:r>
              <a:rPr lang="ru-RU" sz="2800" dirty="0"/>
              <a:t> </a:t>
            </a:r>
            <a:r>
              <a:rPr lang="ru-RU" sz="2800" dirty="0" err="1"/>
              <a:t>потерпілого</a:t>
            </a:r>
            <a:r>
              <a:rPr lang="ru-RU" sz="2800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87546" y="446829"/>
            <a:ext cx="66563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Типовими</a:t>
            </a:r>
            <a:r>
              <a:rPr lang="ru-RU" sz="2800" b="0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0" i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ознаками</a:t>
            </a:r>
            <a:r>
              <a:rPr lang="ru-RU" sz="2800" b="0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800" b="0" i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булінгу</a:t>
            </a:r>
            <a:r>
              <a:rPr lang="ru-RU" sz="2800" b="0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(</a:t>
            </a:r>
            <a:r>
              <a:rPr lang="ru-RU" sz="2800" b="0" i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цькування</a:t>
            </a:r>
            <a:r>
              <a:rPr lang="ru-RU" sz="2800" b="0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 є:</a:t>
            </a:r>
            <a:endParaRPr lang="ru-RU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7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372" y="-56281"/>
            <a:ext cx="13209372" cy="691428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72898" y="89566"/>
            <a:ext cx="6347354" cy="659767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77633" y="970048"/>
            <a:ext cx="5937883" cy="5717192"/>
          </a:xfrm>
        </p:spPr>
        <p:txBody>
          <a:bodyPr>
            <a:noAutofit/>
          </a:bodyPr>
          <a:lstStyle/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2000" dirty="0"/>
              <a:t>Труднощі у навчанні, неможливість зосередитися через </a:t>
            </a:r>
            <a:r>
              <a:rPr lang="uk-UA" sz="2000" dirty="0" smtClean="0"/>
              <a:t>стрес; </a:t>
            </a:r>
            <a:endParaRPr lang="ru-RU" sz="2000" dirty="0"/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2000" dirty="0"/>
              <a:t>Постійні </a:t>
            </a:r>
            <a:r>
              <a:rPr lang="uk-UA" sz="2000" dirty="0" smtClean="0"/>
              <a:t>пропуск </a:t>
            </a:r>
            <a:r>
              <a:rPr lang="uk-UA" sz="2000" dirty="0"/>
              <a:t>занять, </a:t>
            </a:r>
            <a:r>
              <a:rPr lang="uk-UA" sz="2000" dirty="0" smtClean="0"/>
              <a:t>оскільки </a:t>
            </a:r>
            <a:r>
              <a:rPr lang="uk-UA" sz="2000" dirty="0"/>
              <a:t>йти до школи страшно і перебувати там </a:t>
            </a:r>
            <a:r>
              <a:rPr lang="uk-UA" sz="2000" dirty="0" smtClean="0"/>
              <a:t>болісно; </a:t>
            </a:r>
            <a:endParaRPr lang="ru-RU" sz="2000" dirty="0"/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2000" dirty="0"/>
              <a:t>Складнощі зі спілкуванням, із зав'язуванням та підтримкою соціальних </a:t>
            </a:r>
            <a:r>
              <a:rPr lang="uk-UA" sz="2000" dirty="0" err="1"/>
              <a:t>зв'язків</a:t>
            </a:r>
            <a:r>
              <a:rPr lang="uk-UA" sz="2000" dirty="0"/>
              <a:t>, </a:t>
            </a:r>
            <a:r>
              <a:rPr lang="uk-UA" sz="2000" dirty="0" err="1" smtClean="0"/>
              <a:t>соціофобія</a:t>
            </a:r>
            <a:r>
              <a:rPr lang="uk-UA" sz="2000" dirty="0" smtClean="0"/>
              <a:t>; </a:t>
            </a:r>
            <a:endParaRPr lang="ru-RU" sz="2000" dirty="0"/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2000" dirty="0"/>
              <a:t>З</a:t>
            </a:r>
            <a:r>
              <a:rPr lang="uk-UA" sz="2000" dirty="0" smtClean="0"/>
              <a:t>нижена </a:t>
            </a:r>
            <a:r>
              <a:rPr lang="uk-UA" sz="2000" dirty="0"/>
              <a:t>самооцінка, невіра у свої сили, спотворений образ себе як «неповноцінного</a:t>
            </a:r>
            <a:r>
              <a:rPr lang="uk-UA" sz="2000" dirty="0" smtClean="0"/>
              <a:t>»; </a:t>
            </a:r>
            <a:endParaRPr lang="ru-RU" sz="2000" dirty="0"/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2000" dirty="0"/>
              <a:t>Тяжкі розлади, депресія, у тому числі стійкі та важкі </a:t>
            </a:r>
            <a:r>
              <a:rPr lang="uk-UA" sz="2000" dirty="0" smtClean="0"/>
              <a:t>форми; </a:t>
            </a:r>
            <a:endParaRPr lang="ru-RU" sz="2000" dirty="0"/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2000" dirty="0"/>
              <a:t>Психосоматичні (обумовлені стресом) </a:t>
            </a:r>
            <a:r>
              <a:rPr lang="uk-UA" sz="2000" dirty="0" smtClean="0"/>
              <a:t>захворювання;</a:t>
            </a:r>
            <a:endParaRPr lang="ru-RU" sz="2000" dirty="0"/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uk-UA" sz="2000" dirty="0"/>
              <a:t> </a:t>
            </a:r>
            <a:r>
              <a:rPr lang="uk-UA" sz="2000" dirty="0" err="1"/>
              <a:t>Суїцидальні</a:t>
            </a:r>
            <a:r>
              <a:rPr lang="uk-UA" sz="2000" dirty="0"/>
              <a:t> думки та спроби </a:t>
            </a:r>
            <a:r>
              <a:rPr lang="uk-UA" sz="2000" dirty="0" smtClean="0"/>
              <a:t>суїциду. </a:t>
            </a:r>
            <a:endParaRPr lang="ru-RU" sz="2000" dirty="0"/>
          </a:p>
          <a:p>
            <a:pPr algn="l"/>
            <a:r>
              <a:rPr lang="ru-RU" sz="2000" dirty="0"/>
              <a:t> </a:t>
            </a:r>
          </a:p>
          <a:p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7618" y="402228"/>
            <a:ext cx="5309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НАСЛІДКИ </a:t>
            </a:r>
            <a:r>
              <a:rPr lang="uk-UA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БУЛІНГУ</a:t>
            </a:r>
            <a:r>
              <a:rPr lang="uk-U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ДЛЯ ДИТИНИ:</a:t>
            </a:r>
            <a:endParaRPr lang="ru-RU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9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92" y="-990382"/>
            <a:ext cx="12451492" cy="86583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4405" y="385590"/>
            <a:ext cx="6354698" cy="499064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5072" y="714342"/>
            <a:ext cx="5521182" cy="588795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Жертвою </a:t>
            </a:r>
            <a:r>
              <a:rPr lang="ru-RU" sz="2800" dirty="0" err="1">
                <a:solidFill>
                  <a:srgbClr val="002060"/>
                </a:solidFill>
              </a:rPr>
              <a:t>цькування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dirty="0" err="1">
                <a:solidFill>
                  <a:srgbClr val="002060"/>
                </a:solidFill>
              </a:rPr>
              <a:t>може</a:t>
            </a:r>
            <a:r>
              <a:rPr lang="ru-RU" sz="2800" dirty="0">
                <a:solidFill>
                  <a:srgbClr val="002060"/>
                </a:solidFill>
              </a:rPr>
              <a:t> стати абсолютно будь-яка </a:t>
            </a:r>
            <a:r>
              <a:rPr lang="ru-RU" sz="2800" dirty="0" err="1">
                <a:solidFill>
                  <a:srgbClr val="002060"/>
                </a:solidFill>
              </a:rPr>
              <a:t>дитина</a:t>
            </a:r>
            <a:r>
              <a:rPr lang="ru-RU" sz="2800" dirty="0">
                <a:solidFill>
                  <a:srgbClr val="002060"/>
                </a:solidFill>
              </a:rPr>
              <a:t>, не </a:t>
            </a:r>
            <a:r>
              <a:rPr lang="ru-RU" sz="2800" dirty="0" err="1">
                <a:solidFill>
                  <a:srgbClr val="002060"/>
                </a:solidFill>
              </a:rPr>
              <a:t>дивлячись</a:t>
            </a:r>
            <a:r>
              <a:rPr lang="ru-RU" sz="2800" dirty="0">
                <a:solidFill>
                  <a:srgbClr val="002060"/>
                </a:solidFill>
              </a:rPr>
              <a:t> на те, </a:t>
            </a:r>
            <a:r>
              <a:rPr lang="ru-RU" sz="2800" dirty="0" err="1">
                <a:solidFill>
                  <a:srgbClr val="002060"/>
                </a:solidFill>
              </a:rPr>
              <a:t>якою</a:t>
            </a:r>
            <a:r>
              <a:rPr lang="ru-RU" sz="2800" dirty="0">
                <a:solidFill>
                  <a:srgbClr val="002060"/>
                </a:solidFill>
              </a:rPr>
              <a:t> б сильною </a:t>
            </a:r>
            <a:r>
              <a:rPr lang="ru-RU" sz="2800" dirty="0" err="1">
                <a:solidFill>
                  <a:srgbClr val="002060"/>
                </a:solidFill>
              </a:rPr>
              <a:t>або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здібною</a:t>
            </a:r>
            <a:r>
              <a:rPr lang="ru-RU" sz="2800" dirty="0">
                <a:solidFill>
                  <a:srgbClr val="002060"/>
                </a:solidFill>
              </a:rPr>
              <a:t> вона не </a:t>
            </a:r>
            <a:r>
              <a:rPr lang="ru-RU" sz="2800" dirty="0" err="1">
                <a:solidFill>
                  <a:srgbClr val="002060"/>
                </a:solidFill>
              </a:rPr>
              <a:t>була</a:t>
            </a:r>
            <a:r>
              <a:rPr lang="ru-RU" sz="2800" dirty="0">
                <a:solidFill>
                  <a:srgbClr val="002060"/>
                </a:solidFill>
              </a:rPr>
              <a:t> б. </a:t>
            </a:r>
            <a:r>
              <a:rPr lang="ru-RU" sz="2800" dirty="0" err="1">
                <a:solidFill>
                  <a:srgbClr val="002060"/>
                </a:solidFill>
              </a:rPr>
              <a:t>Однак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найчастіше</a:t>
            </a:r>
            <a:r>
              <a:rPr lang="ru-RU" sz="2800" dirty="0">
                <a:solidFill>
                  <a:srgbClr val="002060"/>
                </a:solidFill>
              </a:rPr>
              <a:t> жертвами </a:t>
            </a:r>
            <a:r>
              <a:rPr lang="ru-RU" sz="2800" dirty="0" err="1">
                <a:solidFill>
                  <a:srgbClr val="002060"/>
                </a:solidFill>
              </a:rPr>
              <a:t>стають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ті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хто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найбільше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виділяється</a:t>
            </a:r>
            <a:r>
              <a:rPr lang="ru-RU" sz="2800" dirty="0">
                <a:solidFill>
                  <a:srgbClr val="002060"/>
                </a:solidFill>
              </a:rPr>
              <a:t> (дивно </a:t>
            </a:r>
            <a:r>
              <a:rPr lang="ru-RU" sz="2800" dirty="0" err="1">
                <a:solidFill>
                  <a:srgbClr val="002060"/>
                </a:solidFill>
              </a:rPr>
              <a:t>одягнений</a:t>
            </a:r>
            <a:r>
              <a:rPr lang="ru-RU" sz="2800" dirty="0">
                <a:solidFill>
                  <a:srgbClr val="002060"/>
                </a:solidFill>
              </a:rPr>
              <a:t>, дивно поводиться, </a:t>
            </a:r>
            <a:r>
              <a:rPr lang="ru-RU" sz="2800" dirty="0" err="1">
                <a:solidFill>
                  <a:srgbClr val="002060"/>
                </a:solidFill>
              </a:rPr>
              <a:t>неохайний</a:t>
            </a:r>
            <a:r>
              <a:rPr lang="ru-RU" sz="2800" dirty="0">
                <a:solidFill>
                  <a:srgbClr val="002060"/>
                </a:solidFill>
              </a:rPr>
              <a:t>). </a:t>
            </a:r>
            <a:r>
              <a:rPr lang="ru-RU" sz="2800" dirty="0" err="1">
                <a:solidFill>
                  <a:srgbClr val="002060"/>
                </a:solidFill>
              </a:rPr>
              <a:t>Також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потенційними</a:t>
            </a:r>
            <a:r>
              <a:rPr lang="ru-RU" sz="2800" dirty="0">
                <a:solidFill>
                  <a:srgbClr val="002060"/>
                </a:solidFill>
              </a:rPr>
              <a:t> жертвами </a:t>
            </a:r>
            <a:r>
              <a:rPr lang="ru-RU" sz="2800" dirty="0" err="1">
                <a:solidFill>
                  <a:srgbClr val="002060"/>
                </a:solidFill>
              </a:rPr>
              <a:t>можуть</a:t>
            </a:r>
            <a:r>
              <a:rPr lang="ru-RU" sz="2800" dirty="0">
                <a:solidFill>
                  <a:srgbClr val="002060"/>
                </a:solidFill>
              </a:rPr>
              <a:t> стати </a:t>
            </a:r>
            <a:r>
              <a:rPr lang="ru-RU" sz="2800" dirty="0" err="1">
                <a:solidFill>
                  <a:srgbClr val="002060"/>
                </a:solidFill>
              </a:rPr>
              <a:t>ті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хто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швидко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втрачає</a:t>
            </a:r>
            <a:r>
              <a:rPr lang="ru-RU" sz="2800" dirty="0">
                <a:solidFill>
                  <a:srgbClr val="002060"/>
                </a:solidFill>
              </a:rPr>
              <a:t> самоконтроль, легко </a:t>
            </a:r>
            <a:r>
              <a:rPr lang="ru-RU" sz="2800" dirty="0" err="1">
                <a:solidFill>
                  <a:srgbClr val="002060"/>
                </a:solidFill>
              </a:rPr>
              <a:t>піддається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емоціям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827"/>
            <a:ext cx="12739816" cy="850382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13951" y="3615027"/>
            <a:ext cx="11911914" cy="269927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90906" y="4087018"/>
            <a:ext cx="9958003" cy="5887952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Булерами</a:t>
            </a:r>
            <a:r>
              <a:rPr lang="ru-RU" dirty="0" smtClean="0">
                <a:solidFill>
                  <a:srgbClr val="002060"/>
                </a:solidFill>
              </a:rPr>
              <a:t> ж </a:t>
            </a:r>
            <a:r>
              <a:rPr lang="ru-RU" dirty="0" err="1" smtClean="0">
                <a:solidFill>
                  <a:srgbClr val="002060"/>
                </a:solidFill>
              </a:rPr>
              <a:t>найчастіше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хто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ростуть</a:t>
            </a:r>
            <a:r>
              <a:rPr lang="ru-RU" dirty="0" smtClean="0">
                <a:solidFill>
                  <a:srgbClr val="002060"/>
                </a:solidFill>
              </a:rPr>
              <a:t> без </a:t>
            </a:r>
            <a:r>
              <a:rPr lang="ru-RU" dirty="0" err="1" smtClean="0">
                <a:solidFill>
                  <a:srgbClr val="002060"/>
                </a:solidFill>
              </a:rPr>
              <a:t>заборон</a:t>
            </a:r>
            <a:r>
              <a:rPr lang="ru-RU" dirty="0" smtClean="0">
                <a:solidFill>
                  <a:srgbClr val="002060"/>
                </a:solidFill>
              </a:rPr>
              <a:t> та авторитету </a:t>
            </a:r>
            <a:r>
              <a:rPr lang="ru-RU" dirty="0" err="1" smtClean="0">
                <a:solidFill>
                  <a:srgbClr val="002060"/>
                </a:solidFill>
              </a:rPr>
              <a:t>батьків</a:t>
            </a:r>
            <a:r>
              <a:rPr lang="ru-RU" dirty="0" smtClean="0">
                <a:solidFill>
                  <a:srgbClr val="002060"/>
                </a:solidFill>
              </a:rPr>
              <a:t>, але в той же час </a:t>
            </a:r>
            <a:r>
              <a:rPr lang="ru-RU" dirty="0" err="1" smtClean="0">
                <a:solidFill>
                  <a:srgbClr val="002060"/>
                </a:solidFill>
              </a:rPr>
              <a:t>їм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вистачає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уваги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поваги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дорослих</a:t>
            </a:r>
            <a:r>
              <a:rPr lang="ru-RU" dirty="0" smtClean="0">
                <a:solidFill>
                  <a:srgbClr val="002060"/>
                </a:solidFill>
              </a:rPr>
              <a:t>. У </a:t>
            </a:r>
            <a:r>
              <a:rPr lang="ru-RU" dirty="0" err="1" smtClean="0">
                <a:solidFill>
                  <a:srgbClr val="002060"/>
                </a:solidFill>
              </a:rPr>
              <a:t>більшості</a:t>
            </a:r>
            <a:r>
              <a:rPr lang="ru-RU" dirty="0" smtClean="0">
                <a:solidFill>
                  <a:srgbClr val="002060"/>
                </a:solidFill>
              </a:rPr>
              <a:t> таких </a:t>
            </a:r>
            <a:r>
              <a:rPr lang="ru-RU" dirty="0" err="1" smtClean="0">
                <a:solidFill>
                  <a:srgbClr val="002060"/>
                </a:solidFill>
              </a:rPr>
              <a:t>дітей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err="1" smtClean="0">
                <a:solidFill>
                  <a:srgbClr val="002060"/>
                </a:solidFill>
              </a:rPr>
              <a:t>яскраво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виражені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нарцисові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риси</a:t>
            </a:r>
            <a:r>
              <a:rPr lang="ru-RU" dirty="0" smtClean="0">
                <a:solidFill>
                  <a:srgbClr val="002060"/>
                </a:solidFill>
              </a:rPr>
              <a:t> характеру. </a:t>
            </a:r>
            <a:r>
              <a:rPr lang="ru-RU" dirty="0" err="1" smtClean="0">
                <a:solidFill>
                  <a:srgbClr val="002060"/>
                </a:solidFill>
              </a:rPr>
              <a:t>Їм</a:t>
            </a:r>
            <a:r>
              <a:rPr lang="ru-RU" dirty="0" smtClean="0">
                <a:solidFill>
                  <a:srgbClr val="002060"/>
                </a:solidFill>
              </a:rPr>
              <a:t> весь час доводиться </a:t>
            </a:r>
            <a:r>
              <a:rPr lang="ru-RU" dirty="0" err="1" smtClean="0">
                <a:solidFill>
                  <a:srgbClr val="002060"/>
                </a:solidFill>
              </a:rPr>
              <a:t>самостверджуватися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рахунок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інших</a:t>
            </a:r>
            <a:r>
              <a:rPr lang="ru-RU" dirty="0" smtClean="0">
                <a:solidFill>
                  <a:srgbClr val="002060"/>
                </a:solidFill>
              </a:rPr>
              <a:t> людей, </a:t>
            </a:r>
            <a:r>
              <a:rPr lang="ru-RU" dirty="0" err="1" smtClean="0">
                <a:solidFill>
                  <a:srgbClr val="002060"/>
                </a:solidFill>
              </a:rPr>
              <a:t>доводити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власну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перевагу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543"/>
            <a:ext cx="12347696" cy="823694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3399" y="4589721"/>
            <a:ext cx="11353801" cy="177251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96085" y="4890059"/>
            <a:ext cx="9958003" cy="5887952"/>
          </a:xfrm>
        </p:spPr>
        <p:txBody>
          <a:bodyPr>
            <a:no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</a:rPr>
              <a:t>Дітям</a:t>
            </a:r>
            <a:r>
              <a:rPr lang="ru-RU" dirty="0">
                <a:solidFill>
                  <a:srgbClr val="002060"/>
                </a:solidFill>
              </a:rPr>
              <a:t> не </a:t>
            </a:r>
            <a:r>
              <a:rPr lang="ru-RU" dirty="0" err="1">
                <a:solidFill>
                  <a:srgbClr val="002060"/>
                </a:solidFill>
              </a:rPr>
              <a:t>варто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намагатися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вирішити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ситуацію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самотужки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адже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булером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завжди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порозумітися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Краще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звернутися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батьків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вчителів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старших, </a:t>
            </a:r>
            <a:r>
              <a:rPr lang="ru-RU" dirty="0" err="1">
                <a:solidFill>
                  <a:srgbClr val="002060"/>
                </a:solidFill>
              </a:rPr>
              <a:t>яким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дитина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довіряє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8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790" cy="791206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66429" y="605928"/>
            <a:ext cx="5035826" cy="60041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6727" y="1858544"/>
            <a:ext cx="4435230" cy="58879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На </a:t>
            </a:r>
            <a:r>
              <a:rPr lang="ru-RU" sz="1800" dirty="0" err="1">
                <a:solidFill>
                  <a:srgbClr val="002060"/>
                </a:solidFill>
              </a:rPr>
              <a:t>Херсонщині</a:t>
            </a:r>
            <a:r>
              <a:rPr lang="ru-RU" sz="1800" dirty="0">
                <a:solidFill>
                  <a:srgbClr val="002060"/>
                </a:solidFill>
              </a:rPr>
              <a:t> 13-</a:t>
            </a:r>
            <a:r>
              <a:rPr lang="ru-RU" sz="1800" dirty="0" err="1">
                <a:solidFill>
                  <a:srgbClr val="002060"/>
                </a:solidFill>
              </a:rPr>
              <a:t>річний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хлопець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знущався</a:t>
            </a:r>
            <a:r>
              <a:rPr lang="ru-RU" sz="1800" dirty="0">
                <a:solidFill>
                  <a:srgbClr val="002060"/>
                </a:solidFill>
              </a:rPr>
              <a:t> з </a:t>
            </a:r>
            <a:r>
              <a:rPr lang="ru-RU" sz="1800" dirty="0" err="1">
                <a:solidFill>
                  <a:srgbClr val="002060"/>
                </a:solidFill>
              </a:rPr>
              <a:t>однокласників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err="1">
                <a:solidFill>
                  <a:srgbClr val="002060"/>
                </a:solidFill>
              </a:rPr>
              <a:t>Він</a:t>
            </a:r>
            <a:r>
              <a:rPr lang="ru-RU" sz="1800" dirty="0">
                <a:solidFill>
                  <a:srgbClr val="002060"/>
                </a:solidFill>
              </a:rPr>
              <a:t> дозволяв </a:t>
            </a:r>
            <a:r>
              <a:rPr lang="ru-RU" sz="1800" dirty="0" err="1">
                <a:solidFill>
                  <a:srgbClr val="002060"/>
                </a:solidFill>
              </a:rPr>
              <a:t>собі</a:t>
            </a:r>
            <a:r>
              <a:rPr lang="ru-RU" sz="1800" dirty="0">
                <a:solidFill>
                  <a:srgbClr val="002060"/>
                </a:solidFill>
              </a:rPr>
              <a:t> </a:t>
            </a:r>
            <a:r>
              <a:rPr lang="ru-RU" sz="1800" dirty="0" err="1">
                <a:solidFill>
                  <a:srgbClr val="002060"/>
                </a:solidFill>
                <a:hlinkClick r:id="rId4"/>
              </a:rPr>
              <a:t>штовхати</a:t>
            </a:r>
            <a:r>
              <a:rPr lang="ru-RU" sz="1800" dirty="0">
                <a:solidFill>
                  <a:srgbClr val="002060"/>
                </a:solidFill>
                <a:hlinkClick r:id="rId4"/>
              </a:rPr>
              <a:t>, </a:t>
            </a:r>
            <a:r>
              <a:rPr lang="ru-RU" sz="1800" dirty="0" err="1">
                <a:solidFill>
                  <a:srgbClr val="002060"/>
                </a:solidFill>
                <a:hlinkClick r:id="rId4"/>
              </a:rPr>
              <a:t>розкидати</a:t>
            </a:r>
            <a:r>
              <a:rPr lang="ru-RU" sz="1800" dirty="0">
                <a:solidFill>
                  <a:srgbClr val="002060"/>
                </a:solidFill>
                <a:hlinkClick r:id="rId4"/>
              </a:rPr>
              <a:t> </a:t>
            </a:r>
            <a:r>
              <a:rPr lang="ru-RU" sz="1800" dirty="0" err="1">
                <a:solidFill>
                  <a:srgbClr val="002060"/>
                </a:solidFill>
                <a:hlinkClick r:id="rId4"/>
              </a:rPr>
              <a:t>речі</a:t>
            </a:r>
            <a:r>
              <a:rPr lang="ru-RU" sz="1800" dirty="0">
                <a:solidFill>
                  <a:srgbClr val="002060"/>
                </a:solidFill>
                <a:hlinkClick r:id="rId4"/>
              </a:rPr>
              <a:t>, та </a:t>
            </a:r>
            <a:r>
              <a:rPr lang="ru-RU" sz="1800" dirty="0" err="1">
                <a:solidFill>
                  <a:srgbClr val="002060"/>
                </a:solidFill>
                <a:hlinkClick r:id="rId4"/>
              </a:rPr>
              <a:t>одяг</a:t>
            </a:r>
            <a:r>
              <a:rPr lang="ru-RU" sz="1800" dirty="0">
                <a:solidFill>
                  <a:srgbClr val="002060"/>
                </a:solidFill>
                <a:hlinkClick r:id="rId4"/>
              </a:rPr>
              <a:t> </a:t>
            </a:r>
            <a:r>
              <a:rPr lang="ru-RU" sz="1800" dirty="0" err="1">
                <a:solidFill>
                  <a:srgbClr val="002060"/>
                </a:solidFill>
                <a:hlinkClick r:id="rId4"/>
              </a:rPr>
              <a:t>обмальовував</a:t>
            </a:r>
            <a:r>
              <a:rPr lang="ru-RU" sz="1800" dirty="0">
                <a:solidFill>
                  <a:srgbClr val="002060"/>
                </a:solidFill>
                <a:hlinkClick r:id="rId4"/>
              </a:rPr>
              <a:t> маркером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r>
              <a:rPr lang="ru-RU" sz="1800" dirty="0" err="1">
                <a:solidFill>
                  <a:srgbClr val="002060"/>
                </a:solidFill>
              </a:rPr>
              <a:t>Булер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запевняв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що</a:t>
            </a:r>
            <a:r>
              <a:rPr lang="ru-RU" sz="1800" dirty="0">
                <a:solidFill>
                  <a:srgbClr val="002060"/>
                </a:solidFill>
              </a:rPr>
              <a:t> так </a:t>
            </a:r>
            <a:r>
              <a:rPr lang="ru-RU" sz="1800" dirty="0" err="1">
                <a:solidFill>
                  <a:srgbClr val="002060"/>
                </a:solidFill>
              </a:rPr>
              <a:t>він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жартував</a:t>
            </a:r>
            <a:r>
              <a:rPr lang="ru-RU" sz="1800" dirty="0">
                <a:solidFill>
                  <a:srgbClr val="002060"/>
                </a:solidFill>
              </a:rPr>
              <a:t>. З </a:t>
            </a:r>
            <a:r>
              <a:rPr lang="ru-RU" sz="1800" dirty="0" err="1">
                <a:solidFill>
                  <a:srgbClr val="002060"/>
                </a:solidFill>
              </a:rPr>
              <a:t>хлопчиною</a:t>
            </a:r>
            <a:r>
              <a:rPr lang="ru-RU" sz="1800" dirty="0">
                <a:solidFill>
                  <a:srgbClr val="002060"/>
                </a:solidFill>
              </a:rPr>
              <a:t> провели </a:t>
            </a:r>
            <a:r>
              <a:rPr lang="ru-RU" sz="1800" dirty="0" err="1">
                <a:solidFill>
                  <a:srgbClr val="002060"/>
                </a:solidFill>
              </a:rPr>
              <a:t>виховну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бесіду</a:t>
            </a:r>
            <a:r>
              <a:rPr lang="ru-RU" sz="1800" dirty="0">
                <a:solidFill>
                  <a:srgbClr val="002060"/>
                </a:solidFill>
              </a:rPr>
              <a:t>, а </a:t>
            </a:r>
            <a:r>
              <a:rPr lang="ru-RU" sz="1800" dirty="0" err="1">
                <a:solidFill>
                  <a:srgbClr val="002060"/>
                </a:solidFill>
              </a:rPr>
              <a:t>його</a:t>
            </a:r>
            <a:r>
              <a:rPr lang="ru-RU" sz="1800" dirty="0">
                <a:solidFill>
                  <a:srgbClr val="002060"/>
                </a:solidFill>
              </a:rPr>
              <a:t> батьки </a:t>
            </a:r>
            <a:r>
              <a:rPr lang="ru-RU" sz="1800" dirty="0" err="1">
                <a:solidFill>
                  <a:srgbClr val="002060"/>
                </a:solidFill>
              </a:rPr>
              <a:t>отримали</a:t>
            </a:r>
            <a:r>
              <a:rPr lang="ru-RU" sz="1800" dirty="0">
                <a:solidFill>
                  <a:srgbClr val="002060"/>
                </a:solidFill>
              </a:rPr>
              <a:t> протокол за </a:t>
            </a:r>
            <a:r>
              <a:rPr lang="ru-RU" sz="1800" dirty="0" err="1">
                <a:solidFill>
                  <a:srgbClr val="002060"/>
                </a:solidFill>
              </a:rPr>
              <a:t>булінг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r>
              <a:rPr lang="ru-RU" sz="1800" dirty="0" err="1">
                <a:solidFill>
                  <a:srgbClr val="002060"/>
                </a:solidFill>
              </a:rPr>
              <a:t>Учасницю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побиття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школярок</a:t>
            </a:r>
            <a:r>
              <a:rPr lang="ru-RU" sz="1800" dirty="0">
                <a:solidFill>
                  <a:srgbClr val="002060"/>
                </a:solidFill>
              </a:rPr>
              <a:t> у </a:t>
            </a:r>
            <a:r>
              <a:rPr lang="ru-RU" sz="1800" dirty="0" err="1">
                <a:solidFill>
                  <a:srgbClr val="002060"/>
                </a:solidFill>
              </a:rPr>
              <a:t>Запоріжжі</a:t>
            </a:r>
            <a:r>
              <a:rPr lang="ru-RU" sz="1800" dirty="0">
                <a:solidFill>
                  <a:srgbClr val="002060"/>
                </a:solidFill>
              </a:rPr>
              <a:t>, яка </a:t>
            </a:r>
            <a:r>
              <a:rPr lang="ru-RU" sz="1800" dirty="0" err="1">
                <a:solidFill>
                  <a:srgbClr val="002060"/>
                </a:solidFill>
              </a:rPr>
              <a:t>завдала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найбільше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ударів</a:t>
            </a:r>
            <a:r>
              <a:rPr lang="ru-RU" sz="1800" dirty="0">
                <a:solidFill>
                  <a:srgbClr val="002060"/>
                </a:solidFill>
              </a:rPr>
              <a:t>, посадили в </a:t>
            </a:r>
            <a:r>
              <a:rPr lang="ru-RU" sz="1800" dirty="0" err="1">
                <a:solidFill>
                  <a:srgbClr val="002060"/>
                </a:solidFill>
              </a:rPr>
              <a:t>СІЗО</a:t>
            </a:r>
            <a:r>
              <a:rPr lang="ru-RU" sz="1800" dirty="0">
                <a:solidFill>
                  <a:srgbClr val="002060"/>
                </a:solidFill>
              </a:rPr>
              <a:t> на 60 </a:t>
            </a:r>
            <a:r>
              <a:rPr lang="ru-RU" sz="1800" dirty="0" err="1">
                <a:solidFill>
                  <a:srgbClr val="002060"/>
                </a:solidFill>
              </a:rPr>
              <a:t>днів</a:t>
            </a:r>
            <a:r>
              <a:rPr lang="ru-RU" sz="1800" dirty="0">
                <a:solidFill>
                  <a:srgbClr val="002060"/>
                </a:solidFill>
              </a:rPr>
              <a:t>. Сама ж </a:t>
            </a:r>
            <a:r>
              <a:rPr lang="ru-RU" sz="1800" dirty="0" err="1">
                <a:solidFill>
                  <a:srgbClr val="002060"/>
                </a:solidFill>
              </a:rPr>
              <a:t>дівчина</a:t>
            </a:r>
            <a:r>
              <a:rPr lang="ru-RU" sz="1800" dirty="0">
                <a:solidFill>
                  <a:srgbClr val="002060"/>
                </a:solidFill>
              </a:rPr>
              <a:t> казала, </a:t>
            </a:r>
            <a:r>
              <a:rPr lang="ru-RU" sz="1800" dirty="0" err="1">
                <a:solidFill>
                  <a:srgbClr val="002060"/>
                </a:solidFill>
              </a:rPr>
              <a:t>що</a:t>
            </a:r>
            <a:r>
              <a:rPr lang="ru-RU" sz="1800" dirty="0">
                <a:solidFill>
                  <a:srgbClr val="002060"/>
                </a:solidFill>
              </a:rPr>
              <a:t> не </a:t>
            </a:r>
            <a:r>
              <a:rPr lang="ru-RU" sz="1800" dirty="0" err="1">
                <a:solidFill>
                  <a:srgbClr val="002060"/>
                </a:solidFill>
              </a:rPr>
              <a:t>хотіла</a:t>
            </a:r>
            <a:r>
              <a:rPr lang="ru-RU" sz="1800" dirty="0">
                <a:solidFill>
                  <a:srgbClr val="002060"/>
                </a:solidFill>
              </a:rPr>
              <a:t> б </a:t>
            </a:r>
            <a:r>
              <a:rPr lang="ru-RU" sz="1800" dirty="0" err="1">
                <a:solidFill>
                  <a:srgbClr val="002060"/>
                </a:solidFill>
              </a:rPr>
              <a:t>перебувати</a:t>
            </a:r>
            <a:r>
              <a:rPr lang="ru-RU" sz="1800" dirty="0">
                <a:solidFill>
                  <a:srgbClr val="002060"/>
                </a:solidFill>
              </a:rPr>
              <a:t> у </a:t>
            </a:r>
            <a:r>
              <a:rPr lang="ru-RU" sz="1800" dirty="0" err="1">
                <a:solidFill>
                  <a:srgbClr val="002060"/>
                </a:solidFill>
              </a:rPr>
              <a:t>СІЗО</a:t>
            </a:r>
            <a:r>
              <a:rPr lang="ru-RU" sz="1800" dirty="0">
                <a:solidFill>
                  <a:srgbClr val="002060"/>
                </a:solidFill>
              </a:rPr>
              <a:t>, і подала </a:t>
            </a:r>
            <a:r>
              <a:rPr lang="ru-RU" sz="1800" dirty="0" err="1">
                <a:solidFill>
                  <a:srgbClr val="002060"/>
                </a:solidFill>
              </a:rPr>
              <a:t>апеляційну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скаргу</a:t>
            </a:r>
            <a:r>
              <a:rPr lang="ru-RU" sz="1800" dirty="0">
                <a:solidFill>
                  <a:srgbClr val="002060"/>
                </a:solidFill>
              </a:rPr>
              <a:t> до суду.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13 </a:t>
            </a:r>
            <a:r>
              <a:rPr lang="ru-RU" sz="1800" dirty="0" err="1">
                <a:solidFill>
                  <a:srgbClr val="002060"/>
                </a:solidFill>
              </a:rPr>
              <a:t>грудня</a:t>
            </a:r>
            <a:r>
              <a:rPr lang="ru-RU" sz="1800" dirty="0">
                <a:solidFill>
                  <a:srgbClr val="002060"/>
                </a:solidFill>
              </a:rPr>
              <a:t> стало </a:t>
            </a:r>
            <a:r>
              <a:rPr lang="ru-RU" sz="1800" dirty="0" err="1">
                <a:solidFill>
                  <a:srgbClr val="002060"/>
                </a:solidFill>
              </a:rPr>
              <a:t>відомо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що</a:t>
            </a:r>
            <a:r>
              <a:rPr lang="ru-RU" sz="1800" dirty="0">
                <a:solidFill>
                  <a:srgbClr val="002060"/>
                </a:solidFill>
              </a:rPr>
              <a:t> </a:t>
            </a:r>
            <a:r>
              <a:rPr lang="ru-RU" sz="1800" dirty="0">
                <a:solidFill>
                  <a:srgbClr val="002060"/>
                </a:solidFill>
                <a:hlinkClick r:id="rId5"/>
              </a:rPr>
              <a:t>в </a:t>
            </a:r>
            <a:r>
              <a:rPr lang="ru-RU" sz="1800" dirty="0" err="1">
                <a:solidFill>
                  <a:srgbClr val="002060"/>
                </a:solidFill>
                <a:hlinkClick r:id="rId5"/>
              </a:rPr>
              <a:t>Запоріжжі</a:t>
            </a:r>
            <a:r>
              <a:rPr lang="ru-RU" sz="1800" dirty="0">
                <a:solidFill>
                  <a:srgbClr val="002060"/>
                </a:solidFill>
                <a:hlinkClick r:id="rId5"/>
              </a:rPr>
              <a:t> </a:t>
            </a:r>
            <a:r>
              <a:rPr lang="ru-RU" sz="1800" dirty="0" err="1">
                <a:solidFill>
                  <a:srgbClr val="002060"/>
                </a:solidFill>
                <a:hlinkClick r:id="rId5"/>
              </a:rPr>
              <a:t>зробили</a:t>
            </a:r>
            <a:r>
              <a:rPr lang="ru-RU" sz="1800" dirty="0">
                <a:solidFill>
                  <a:srgbClr val="002060"/>
                </a:solidFill>
                <a:hlinkClick r:id="rId5"/>
              </a:rPr>
              <a:t> </a:t>
            </a:r>
            <a:r>
              <a:rPr lang="ru-RU" sz="1800" dirty="0" err="1">
                <a:solidFill>
                  <a:srgbClr val="002060"/>
                </a:solidFill>
                <a:hlinkClick r:id="rId5"/>
              </a:rPr>
              <a:t>операцію</a:t>
            </a:r>
            <a:r>
              <a:rPr lang="ru-RU" sz="1800" dirty="0">
                <a:solidFill>
                  <a:srgbClr val="002060"/>
                </a:solidFill>
                <a:hlinkClick r:id="rId5"/>
              </a:rPr>
              <a:t> </a:t>
            </a:r>
            <a:r>
              <a:rPr lang="ru-RU" sz="1800" dirty="0" err="1">
                <a:solidFill>
                  <a:srgbClr val="002060"/>
                </a:solidFill>
                <a:hlinkClick r:id="rId5"/>
              </a:rPr>
              <a:t>школярці</a:t>
            </a:r>
            <a:r>
              <a:rPr lang="ru-RU" sz="1800" dirty="0">
                <a:solidFill>
                  <a:srgbClr val="002060"/>
                </a:solidFill>
              </a:rPr>
              <a:t>, яку </a:t>
            </a:r>
            <a:r>
              <a:rPr lang="ru-RU" sz="1800" dirty="0" err="1">
                <a:solidFill>
                  <a:srgbClr val="002060"/>
                </a:solidFill>
              </a:rPr>
              <a:t>жорстоко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відлупцювали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старші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uk-UA" sz="1800" dirty="0" smtClean="0">
                <a:solidFill>
                  <a:srgbClr val="002060"/>
                </a:solidFill>
              </a:rPr>
              <a:t>дівчата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на </a:t>
            </a:r>
            <a:r>
              <a:rPr lang="ru-RU" sz="1800" dirty="0" err="1">
                <a:solidFill>
                  <a:srgbClr val="002060"/>
                </a:solidFill>
              </a:rPr>
              <a:t>шкільному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стадіоні</a:t>
            </a:r>
            <a:r>
              <a:rPr lang="ru-RU" sz="1800" dirty="0">
                <a:solidFill>
                  <a:srgbClr val="002060"/>
                </a:solidFill>
              </a:rPr>
              <a:t>. Все </a:t>
            </a:r>
            <a:r>
              <a:rPr lang="ru-RU" sz="1800" dirty="0" err="1">
                <a:solidFill>
                  <a:srgbClr val="002060"/>
                </a:solidFill>
              </a:rPr>
              <a:t>трапилось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err="1">
                <a:solidFill>
                  <a:srgbClr val="002060"/>
                </a:solidFill>
              </a:rPr>
              <a:t>ймовірно</a:t>
            </a:r>
            <a:r>
              <a:rPr lang="ru-RU" sz="1800" dirty="0">
                <a:solidFill>
                  <a:srgbClr val="002060"/>
                </a:solidFill>
              </a:rPr>
              <a:t>, через </a:t>
            </a:r>
            <a:r>
              <a:rPr lang="ru-RU" sz="1800" dirty="0" err="1">
                <a:solidFill>
                  <a:srgbClr val="002060"/>
                </a:solidFill>
              </a:rPr>
              <a:t>ревнощі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8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4632" y="1093915"/>
            <a:ext cx="3499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</a:t>
            </a:r>
            <a:r>
              <a:rPr lang="ru-RU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ипадки</a:t>
            </a:r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булінгу</a:t>
            </a:r>
            <a:r>
              <a:rPr lang="ru-RU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в </a:t>
            </a:r>
            <a:r>
              <a:rPr lang="ru-RU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Україні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1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790" cy="791206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3040" y="829997"/>
            <a:ext cx="9690275" cy="580215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6389" y="2089897"/>
            <a:ext cx="8883201" cy="7472743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1.</a:t>
            </a:r>
            <a:r>
              <a:rPr lang="uk-UA" sz="1800" dirty="0" smtClean="0"/>
              <a:t> Одразу потрібно сказати: «Я вірю твоїм словам». Потрібно, щоб дитина розуміла, що Ви допоможете їй вирішити проблему, яка склалася.</a:t>
            </a:r>
          </a:p>
          <a:p>
            <a:r>
              <a:rPr lang="uk-UA" sz="1800" b="1" dirty="0" smtClean="0"/>
              <a:t>2.</a:t>
            </a:r>
            <a:r>
              <a:rPr lang="uk-UA" sz="1800" dirty="0" smtClean="0"/>
              <a:t> Проявляйте та намагайтеся зрозуміти свої та її почуття: «Мені прикро, що відбулась така ситуація».</a:t>
            </a:r>
          </a:p>
          <a:p>
            <a:r>
              <a:rPr lang="uk-UA" sz="1800" b="1" dirty="0" smtClean="0"/>
              <a:t>3.</a:t>
            </a:r>
            <a:r>
              <a:rPr lang="uk-UA" sz="1800" dirty="0" smtClean="0"/>
              <a:t> Покажіть дитині, що вона не одна, з ким таке відбулося, і подібне стається з багатьма дітьми в різні періоди дорослішання: «В цьому немає твоєї провини».</a:t>
            </a:r>
          </a:p>
          <a:p>
            <a:r>
              <a:rPr lang="uk-UA" sz="1800" b="1" dirty="0" smtClean="0"/>
              <a:t>4.</a:t>
            </a:r>
            <a:r>
              <a:rPr lang="uk-UA" sz="1800" dirty="0" smtClean="0"/>
              <a:t> Підтвердити та надати підтримку в тому, що вона звернулась за допомогою до дорослого: «Ти правильно зробив, що розповів мені про свої проблеми».</a:t>
            </a:r>
          </a:p>
          <a:p>
            <a:r>
              <a:rPr lang="uk-UA" sz="1800" b="1" dirty="0" smtClean="0"/>
              <a:t>5.</a:t>
            </a:r>
            <a:r>
              <a:rPr lang="uk-UA" sz="1800" dirty="0" smtClean="0"/>
              <a:t> Дати дитині можливість почуватися захищеною та допомогти бачити надію у майбутньому: «Я дуже люблю тебе і зроблю все для того, щоб у подальшому тобі нічого не загрожувало».</a:t>
            </a:r>
          </a:p>
          <a:p>
            <a:r>
              <a:rPr lang="uk-UA" sz="1800" b="1" dirty="0" smtClean="0"/>
              <a:t>6.</a:t>
            </a:r>
            <a:r>
              <a:rPr lang="uk-UA" sz="1800" dirty="0" smtClean="0"/>
              <a:t> Залучити вчителів, інших батьків,</a:t>
            </a:r>
            <a:r>
              <a:rPr lang="uk-UA" sz="1800" dirty="0"/>
              <a:t> </a:t>
            </a:r>
            <a:r>
              <a:rPr lang="uk-UA" sz="1800" dirty="0" smtClean="0"/>
              <a:t>психологів, спеціалістів, які допоможуть Вашій дитині та Вам вирішити цю ситуацію, найголовніше – сформувати Вашій дитині власні стратегії самозахисту, підвищення самооцінки, вигідні внутрішні захисні механізми, щоб почувати себе впевнено.</a:t>
            </a:r>
          </a:p>
          <a:p>
            <a:r>
              <a:rPr lang="uk-UA" sz="1800" dirty="0" smtClean="0"/>
              <a:t> </a:t>
            </a:r>
          </a:p>
          <a:p>
            <a:r>
              <a:rPr lang="uk-UA" sz="1800" dirty="0" smtClean="0"/>
              <a:t> </a:t>
            </a:r>
          </a:p>
          <a:p>
            <a:r>
              <a:rPr lang="uk-UA" sz="1800" dirty="0" smtClean="0"/>
              <a:t> </a:t>
            </a:r>
          </a:p>
          <a:p>
            <a:r>
              <a:rPr lang="uk-UA" sz="1800" dirty="0" smtClean="0"/>
              <a:t> </a:t>
            </a:r>
          </a:p>
          <a:p>
            <a:r>
              <a:rPr lang="uk-UA" sz="1800" dirty="0" smtClean="0"/>
              <a:t> </a:t>
            </a:r>
            <a:endParaRPr lang="uk-UA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418" y="1274789"/>
            <a:ext cx="8825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Як поводитися дорослим, якщо Ваша дитина стверджує, що є жертвою </a:t>
            </a:r>
            <a:r>
              <a:rPr lang="uk-UA" sz="2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булінгу</a:t>
            </a:r>
            <a:r>
              <a:rPr lang="uk-UA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uk-UA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6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261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Димье</dc:creator>
  <cp:lastModifiedBy>Анастасия Димье</cp:lastModifiedBy>
  <cp:revision>8</cp:revision>
  <dcterms:created xsi:type="dcterms:W3CDTF">2022-02-13T20:58:42Z</dcterms:created>
  <dcterms:modified xsi:type="dcterms:W3CDTF">2022-02-16T20:30:07Z</dcterms:modified>
</cp:coreProperties>
</file>